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1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4"/>
  </p:normalViewPr>
  <p:slideViewPr>
    <p:cSldViewPr snapToGrid="0" snapToObjects="1">
      <p:cViewPr varScale="1">
        <p:scale>
          <a:sx n="99" d="100"/>
          <a:sy n="99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3C287-6E78-D24E-81E9-D7B148B47A9B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66837-EF62-0743-8AE8-E89C1ED0A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80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7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7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EC0B-D519-924B-A6C2-1D2D45D4F086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4129F-BA78-994C-AE3A-541AA7834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Relationship Id="rId3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6: Overfitting, model selection and regularization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47725" y="2235204"/>
            <a:ext cx="10748962" cy="2111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2400" b="1" dirty="0"/>
              <a:t>Overfitting</a:t>
            </a:r>
            <a:r>
              <a:rPr lang="en-US" sz="2400" dirty="0"/>
              <a:t> is the phenomenon where the model </a:t>
            </a:r>
            <a:r>
              <a:rPr lang="en-US" sz="2400" dirty="0" smtClean="0"/>
              <a:t>is unnecessarily </a:t>
            </a:r>
            <a:r>
              <a:rPr lang="en-US" sz="2400" dirty="0"/>
              <a:t>complex, in the sense that portions of </a:t>
            </a:r>
            <a:r>
              <a:rPr lang="en-US" sz="2400" dirty="0" smtClean="0"/>
              <a:t>the model </a:t>
            </a:r>
            <a:r>
              <a:rPr lang="en-US" sz="2400" dirty="0"/>
              <a:t>captures the random noise in the </a:t>
            </a:r>
            <a:r>
              <a:rPr lang="en-US" sz="2400" dirty="0" smtClean="0"/>
              <a:t>observation, rather </a:t>
            </a:r>
            <a:r>
              <a:rPr lang="en-US" sz="2400" dirty="0"/>
              <a:t>than the relationship between predictor(s) and</a:t>
            </a:r>
          </a:p>
          <a:p>
            <a:r>
              <a:rPr lang="en-US" sz="2400" dirty="0"/>
              <a:t>response</a:t>
            </a:r>
            <a:r>
              <a:rPr lang="en-US" sz="2400" dirty="0" smtClean="0"/>
              <a:t>.</a:t>
            </a:r>
            <a:r>
              <a:rPr lang="en-US" sz="2400" dirty="0"/>
              <a:t> Overfitting causes the model to lose predictive power on</a:t>
            </a:r>
          </a:p>
          <a:p>
            <a:r>
              <a:rPr lang="en-US" sz="2400" dirty="0"/>
              <a:t>new data.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7725" y="1679579"/>
            <a:ext cx="10748962" cy="555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Definition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7725" y="4845052"/>
            <a:ext cx="10748962" cy="10699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Overfitting causes the model to lose predictive </a:t>
            </a:r>
            <a:r>
              <a:rPr lang="en-US" sz="2400"/>
              <a:t>power </a:t>
            </a:r>
            <a:r>
              <a:rPr lang="en-US" sz="2400" smtClean="0"/>
              <a:t>on new </a:t>
            </a:r>
            <a:r>
              <a:rPr lang="en-US" sz="2400" dirty="0"/>
              <a:t>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4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</a:t>
            </a:r>
            <a:r>
              <a:rPr lang="en-US" dirty="0" smtClean="0"/>
              <a:t>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21519" y="983807"/>
                <a:ext cx="10748962" cy="52884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Overfitting can </a:t>
                </a:r>
                <a:r>
                  <a:rPr lang="en-US" sz="2400" dirty="0"/>
                  <a:t>happen </a:t>
                </a:r>
                <a:r>
                  <a:rPr lang="en-US" sz="2400" dirty="0" smtClean="0"/>
                  <a:t>when:</a:t>
                </a:r>
                <a:endParaRPr lang="en-US" sz="2400" dirty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there </a:t>
                </a:r>
                <a:r>
                  <a:rPr lang="en-US" sz="2400" dirty="0"/>
                  <a:t>are too many predictors:</a:t>
                </a:r>
              </a:p>
              <a:p>
                <a:pPr marL="1085820" lvl="1" indent="-342900">
                  <a:spcAft>
                    <a:spcPts val="600"/>
                  </a:spcAft>
                </a:pPr>
                <a:r>
                  <a:rPr lang="en-US" dirty="0" smtClean="0"/>
                  <a:t>the </a:t>
                </a:r>
                <a:r>
                  <a:rPr lang="en-US" dirty="0"/>
                  <a:t>feature space has high dimensionality</a:t>
                </a:r>
              </a:p>
              <a:p>
                <a:pPr marL="1085820" lvl="1" indent="-342900">
                  <a:spcAft>
                    <a:spcPts val="600"/>
                  </a:spcAft>
                </a:pPr>
                <a:r>
                  <a:rPr lang="en-US" dirty="0" smtClean="0"/>
                  <a:t>the </a:t>
                </a:r>
                <a:r>
                  <a:rPr lang="en-US" dirty="0"/>
                  <a:t>polynomial degree is too high</a:t>
                </a:r>
              </a:p>
              <a:p>
                <a:pPr marL="1085820" lvl="1" indent="-342900">
                  <a:spcAft>
                    <a:spcPts val="600"/>
                  </a:spcAft>
                </a:pPr>
                <a:r>
                  <a:rPr lang="en-US" dirty="0" smtClean="0"/>
                  <a:t>too </a:t>
                </a:r>
                <a:r>
                  <a:rPr lang="en-US" dirty="0"/>
                  <a:t>many cross terms are considered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coefficients values are too </a:t>
                </a:r>
                <a:r>
                  <a:rPr lang="en-US" sz="2400" dirty="0" smtClean="0"/>
                  <a:t>extreme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A </a:t>
                </a:r>
                <a:r>
                  <a:rPr lang="en-US" sz="2400" dirty="0"/>
                  <a:t>sign of overfitting may be a high training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or low MSE </a:t>
                </a:r>
                <a:r>
                  <a:rPr lang="en-US" sz="2400" dirty="0"/>
                  <a:t>and unexpectedly poor testing performance.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b="1" dirty="0"/>
                  <a:t>Note</a:t>
                </a:r>
                <a:r>
                  <a:rPr lang="en-US" sz="2400" dirty="0"/>
                  <a:t>: There is no 100% accurate test for overfitting </a:t>
                </a:r>
                <a:r>
                  <a:rPr lang="en-US" sz="2400" dirty="0" smtClean="0"/>
                  <a:t>and there </a:t>
                </a:r>
                <a:r>
                  <a:rPr lang="en-US" sz="2400" dirty="0"/>
                  <a:t>is not a 100% effective way to prevent it. Rather, </a:t>
                </a:r>
                <a:r>
                  <a:rPr lang="en-US" sz="2400" dirty="0" smtClean="0"/>
                  <a:t>we may </a:t>
                </a:r>
                <a:r>
                  <a:rPr lang="en-US" sz="2400" dirty="0"/>
                  <a:t>use multiple techniques in combination to </a:t>
                </a:r>
                <a:r>
                  <a:rPr lang="en-US" sz="2400" dirty="0" smtClean="0"/>
                  <a:t>prevent overfitting </a:t>
                </a:r>
                <a:r>
                  <a:rPr lang="en-US" sz="2400" dirty="0"/>
                  <a:t>and various methods to detect it.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19" y="983807"/>
                <a:ext cx="10748962" cy="5288406"/>
              </a:xfrm>
              <a:prstGeom prst="rect">
                <a:avLst/>
              </a:prstGeom>
              <a:blipFill rotWithShape="0">
                <a:blip r:embed="rId2"/>
                <a:stretch>
                  <a:fillRect l="-850" t="-922" r="-340" b="-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4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463725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Model selection </a:t>
            </a:r>
            <a:r>
              <a:rPr lang="en-US" sz="2400" dirty="0"/>
              <a:t>is the application of a principled method </a:t>
            </a:r>
            <a:r>
              <a:rPr lang="en-US" sz="2400" dirty="0" smtClean="0"/>
              <a:t>to determine </a:t>
            </a:r>
            <a:r>
              <a:rPr lang="en-US" sz="2400" dirty="0"/>
              <a:t>the complexity of the model, e.g. choosing </a:t>
            </a:r>
            <a:r>
              <a:rPr lang="en-US" sz="2400" dirty="0" smtClean="0"/>
              <a:t>a subset </a:t>
            </a:r>
            <a:r>
              <a:rPr lang="en-US" sz="2400" dirty="0"/>
              <a:t>of predictors, choosing the degree of the </a:t>
            </a:r>
            <a:r>
              <a:rPr lang="en-US" sz="2400" dirty="0" smtClean="0"/>
              <a:t>polynomial model </a:t>
            </a:r>
            <a:r>
              <a:rPr lang="en-US" sz="2400" dirty="0"/>
              <a:t>etc.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Model selection typically consists of the following steps: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split </a:t>
            </a:r>
            <a:r>
              <a:rPr lang="en-US" sz="2400" dirty="0"/>
              <a:t>the training set into two subsets: </a:t>
            </a:r>
            <a:r>
              <a:rPr lang="en-US" sz="2400" b="1" dirty="0"/>
              <a:t>training </a:t>
            </a:r>
            <a:r>
              <a:rPr lang="en-US" sz="2400" dirty="0" smtClean="0"/>
              <a:t>and</a:t>
            </a:r>
            <a:r>
              <a:rPr lang="en-US" sz="2400" b="1" dirty="0" smtClean="0"/>
              <a:t> validation</a:t>
            </a:r>
            <a:endParaRPr lang="en-US" sz="2400" b="1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multiple </a:t>
            </a:r>
            <a:r>
              <a:rPr lang="en-US" sz="2400" dirty="0"/>
              <a:t>models (e.g. polynomial models with </a:t>
            </a:r>
            <a:r>
              <a:rPr lang="en-US" sz="2400" dirty="0" smtClean="0"/>
              <a:t>different degrees</a:t>
            </a:r>
            <a:r>
              <a:rPr lang="en-US" sz="2400" dirty="0"/>
              <a:t>) are fitted on the training set; each model </a:t>
            </a:r>
            <a:r>
              <a:rPr lang="en-US" sz="2400" dirty="0" smtClean="0"/>
              <a:t>is evaluated </a:t>
            </a:r>
            <a:r>
              <a:rPr lang="en-US" sz="2400" dirty="0"/>
              <a:t>on the validation set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model with the best validation performance </a:t>
            </a:r>
            <a:r>
              <a:rPr lang="en-US" sz="2400" dirty="0" smtClean="0"/>
              <a:t>is selected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selected model is evaluated one last time on </a:t>
            </a:r>
            <a:r>
              <a:rPr lang="en-US" sz="2400" dirty="0" smtClean="0"/>
              <a:t>the testing </a:t>
            </a:r>
            <a:r>
              <a:rPr lang="en-US" sz="2400" dirty="0"/>
              <a:t>set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39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13853A-2695-1A41-BADF-8769A3B8B67C}"/>
              </a:ext>
            </a:extLst>
          </p:cNvPr>
          <p:cNvSpPr txBox="1"/>
          <p:nvPr/>
        </p:nvSpPr>
        <p:spPr>
          <a:xfrm>
            <a:off x="486775" y="901417"/>
            <a:ext cx="1135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 the same for all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’s and compare the RMSEs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k=3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seems to be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16648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7453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</a:t>
            </a:r>
            <a:r>
              <a:rPr lang="en-US" dirty="0"/>
              <a:t>Selection Computational </a:t>
            </a:r>
            <a:r>
              <a:rPr lang="en-US" dirty="0" smtClean="0"/>
              <a:t>Complexity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Question</a:t>
                </a:r>
                <a:r>
                  <a:rPr lang="en-US" sz="2200" dirty="0" smtClean="0"/>
                  <a:t>: How </a:t>
                </a:r>
                <a:r>
                  <a:rPr lang="en-US" sz="2200" dirty="0"/>
                  <a:t>many </a:t>
                </a:r>
                <a:r>
                  <a:rPr lang="en-US" sz="2200" dirty="0" smtClean="0"/>
                  <a:t>models do we need to evaluate?</a:t>
                </a:r>
                <a:endParaRPr lang="en-US" sz="2200" dirty="0"/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200" dirty="0" smtClean="0"/>
                  <a:t>1 predictor: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</m:oMath>
                </a14:m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2 predictors: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𝑐h𝑜𝑜𝑠𝑒</m:t>
                    </m:r>
                    <m:r>
                      <a:rPr lang="en-US" sz="2200" b="0" i="1" smtClean="0">
                        <a:latin typeface="Cambria Math" charset="0"/>
                      </a:rPr>
                      <m:t> 2 ⟹ </m:t>
                    </m:r>
                    <m:f>
                      <m:fPr>
                        <m:ctrlPr>
                          <a:rPr lang="mr-I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2!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200" b="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/>
                  <a:t>k</a:t>
                </a:r>
                <a:r>
                  <a:rPr lang="en-US" sz="2200" dirty="0" smtClean="0"/>
                  <a:t> predictors: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𝐽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𝑐h𝑜𝑜𝑠𝑒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𝐽</m:t>
                        </m:r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200" dirty="0"/>
              </a:p>
              <a:p>
                <a:pPr>
                  <a:spcAft>
                    <a:spcPts val="600"/>
                  </a:spcAft>
                </a:pPr>
                <a:r>
                  <a:rPr lang="mr-IN" sz="2200" dirty="0" smtClean="0"/>
                  <a:t>…</a:t>
                </a: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J </a:t>
                </a:r>
                <a:r>
                  <a:rPr lang="en-US" sz="2200" dirty="0"/>
                  <a:t>predictors: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𝐽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𝑐h𝑜𝑜𝑠𝑒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charset="0"/>
                          </a:rPr>
                          <m:t>𝐽</m:t>
                        </m:r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200" i="1">
                            <a:latin typeface="Cambria Math" charset="0"/>
                          </a:rPr>
                          <m:t>!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200" dirty="0"/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Total: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b="1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67" t="-2017" b="-100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4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200" dirty="0"/>
              <a:t>S</a:t>
            </a:r>
            <a:r>
              <a:rPr lang="en-US" sz="2200" dirty="0" smtClean="0"/>
              <a:t>electing </a:t>
            </a:r>
            <a:r>
              <a:rPr lang="en-US" sz="2200" dirty="0"/>
              <a:t>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200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200" dirty="0" smtClean="0"/>
              <a:t>validation </a:t>
            </a:r>
            <a:r>
              <a:rPr lang="en-US" sz="2200" dirty="0"/>
              <a:t>- selecting an optimal model by evaluating each model on </a:t>
            </a:r>
            <a:r>
              <a:rPr lang="en-US" sz="2200" dirty="0" smtClean="0"/>
              <a:t>validation set.</a:t>
            </a:r>
            <a:endParaRPr lang="en-US" sz="2200" dirty="0"/>
          </a:p>
          <a:p>
            <a:pPr>
              <a:spcAft>
                <a:spcPts val="1800"/>
              </a:spcAft>
            </a:pPr>
            <a:r>
              <a:rPr lang="en-US" sz="2200" dirty="0" smtClean="0"/>
              <a:t>We will </a:t>
            </a:r>
            <a:r>
              <a:rPr lang="en-US" sz="2200" dirty="0"/>
              <a:t>also address the issue of discouraging extreme values in model </a:t>
            </a:r>
            <a:r>
              <a:rPr lang="en-US" sz="2200" dirty="0" smtClean="0"/>
              <a:t>parameters later.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0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</a:t>
            </a:r>
            <a:r>
              <a:rPr lang="en-US" dirty="0" smtClean="0"/>
              <a:t>Selection: Forward method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In </a:t>
                </a:r>
                <a:r>
                  <a:rPr lang="en-US" sz="2200" b="1" dirty="0"/>
                  <a:t>forward selection</a:t>
                </a:r>
                <a:r>
                  <a:rPr lang="en-US" sz="2200" dirty="0"/>
                  <a:t>, we find an ‘optimal’ set of predictors </a:t>
                </a:r>
                <a:r>
                  <a:rPr lang="en-US" sz="2200" dirty="0" smtClean="0"/>
                  <a:t>by iterative </a:t>
                </a:r>
                <a:r>
                  <a:rPr lang="en-US" sz="2200" dirty="0"/>
                  <a:t>building up our set</a:t>
                </a:r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1. </a:t>
                </a:r>
                <a:r>
                  <a:rPr lang="en-US" sz="2200" dirty="0" smtClean="0"/>
                  <a:t>Start </a:t>
                </a:r>
                <a:r>
                  <a:rPr lang="en-US" sz="2200" dirty="0"/>
                  <a:t>with the empty set P0, construct the null modelM0.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2. </a:t>
                </a:r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=1,…,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b="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b="1" dirty="0"/>
                  <a:t> </a:t>
                </a:r>
                <a:r>
                  <a:rPr lang="en-US" sz="2200" b="1" dirty="0" smtClean="0"/>
                  <a:t>2.1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be the model constructed from the best set of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−1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  </a:t>
                </a:r>
                <a:r>
                  <a:rPr lang="en-US" sz="2200" b="1" dirty="0" smtClean="0"/>
                  <a:t>2.2</a:t>
                </a:r>
                <a:r>
                  <a:rPr lang="en-US" sz="2200" dirty="0" smtClean="0"/>
                  <a:t> Select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,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, so that the model constructed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 optimizes a </a:t>
                </a:r>
                <a:r>
                  <a:rPr lang="en-US" sz="2200" dirty="0" smtClean="0"/>
                  <a:t>fixed metric </a:t>
                </a:r>
                <a:r>
                  <a:rPr lang="en-US" sz="2200" dirty="0"/>
                  <a:t>(this can be p -value, F -</a:t>
                </a:r>
                <a:r>
                  <a:rPr lang="en-US" sz="2200" dirty="0" smtClean="0"/>
                  <a:t>stat; validation </a:t>
                </a:r>
                <a:r>
                  <a:rPr lang="en-US" sz="2200" dirty="0"/>
                  <a:t>MSE</a:t>
                </a:r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/>
                  <a:t>, or AIC/BIC on training set).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  </a:t>
                </a:r>
                <a:r>
                  <a:rPr lang="en-US" sz="2200" b="1" dirty="0" smtClean="0"/>
                  <a:t>2.3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denote the model constructed from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3. </a:t>
                </a:r>
                <a:r>
                  <a:rPr lang="en-US" sz="2200" dirty="0"/>
                  <a:t>Select the </a:t>
                </a:r>
                <a:r>
                  <a:rPr lang="en-US" sz="2200" dirty="0" smtClean="0"/>
                  <a:t>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amongst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that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optimizes </a:t>
                </a:r>
                <a:r>
                  <a:rPr lang="en-US" sz="2200" dirty="0"/>
                  <a:t>a fixed metric (this can be </a:t>
                </a:r>
                <a:r>
                  <a:rPr lang="en-US" sz="2200" dirty="0" smtClean="0"/>
                  <a:t>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200" dirty="0" smtClean="0"/>
                  <a:t>or AIC/BIS on training </a:t>
                </a:r>
                <a:r>
                  <a:rPr lang="en-US" sz="2200" dirty="0" err="1" smtClean="0"/>
                  <a:t>sey</a:t>
                </a:r>
                <a:r>
                  <a:rPr lang="en-US" sz="2200" dirty="0" smtClean="0"/>
                  <a:t>)</a:t>
                </a: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  <a:blipFill rotWithShape="0">
                <a:blip r:embed="rId2"/>
                <a:stretch>
                  <a:fillRect l="-727" t="-2017" b="-173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 Next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Applications of 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Behind Ordinary Lease Squares, AIC, BIC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 Motivation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20515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5474" y="3332747"/>
            <a:ext cx="1804737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0047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31" y="1357342"/>
            <a:ext cx="10281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Using a single validation set to select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amongst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multiple models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 problematic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- there is the possibility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of overfitting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the validation set.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solution to the problems raised by using a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single validation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set is to evaluate each model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multiple validation sets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average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validation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performance.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randomly split the training set into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and validation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multiple times, but 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creating these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sets can create the scenario where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important features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of the data never appear in our random draws.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5131" y="983807"/>
                <a:ext cx="10887577" cy="5095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where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contains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𝐽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number of features.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ensure that every observation in the dataset is included in at least one training set and at least one validation set, we create training/validation splits using the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</a:t>
                </a: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eave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one </a:t>
                </a: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out:</a:t>
                </a:r>
              </a:p>
              <a:p>
                <a:pPr marL="342900" indent="-342900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validation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set: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training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𝒊</m:t>
                            </m:r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𝒊</m:t>
                            </m:r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 </a:t>
                </a: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cross validation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score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the performance of the model averaged across all validation </a:t>
                </a:r>
              </a:p>
              <a:p>
                <a:pPr>
                  <a:spcAft>
                    <a:spcPts val="1200"/>
                  </a:spcAft>
                </a:pP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</a:t>
                </a:r>
                <a:r>
                  <a:rPr lang="en-US" sz="20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L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loss function.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31" y="983807"/>
                <a:ext cx="10887577" cy="5095241"/>
              </a:xfrm>
              <a:prstGeom prst="rect">
                <a:avLst/>
              </a:prstGeom>
              <a:blipFill rotWithShape="0">
                <a:blip r:embed="rId2"/>
                <a:stretch>
                  <a:fillRect l="-616" t="-120" b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12" y="4810825"/>
            <a:ext cx="4092575" cy="7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5131" y="983807"/>
                <a:ext cx="10887577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Rather than creating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number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training/validation splits, each time leaving one data point for the validation set, we can include more data in the validation set using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k-fold validation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split the data into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uniformly sized chunks,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create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number of training/validation splits, using one of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chunks for validation and the rest for training.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31" y="983807"/>
                <a:ext cx="10887577" cy="3508653"/>
              </a:xfrm>
              <a:prstGeom prst="rect">
                <a:avLst/>
              </a:prstGeom>
              <a:blipFill rotWithShape="0">
                <a:blip r:embed="rId2"/>
                <a:stretch>
                  <a:fillRect l="-896" t="-1389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06" y="3614073"/>
            <a:ext cx="5741988" cy="32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5131" y="983807"/>
                <a:ext cx="10887577" cy="1331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cross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validation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score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the performance of the model averaged across all validation sets: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31" y="983807"/>
                <a:ext cx="10887577" cy="1331005"/>
              </a:xfrm>
              <a:prstGeom prst="rect">
                <a:avLst/>
              </a:prstGeom>
              <a:blipFill rotWithShape="0">
                <a:blip r:embed="rId2"/>
                <a:stretch>
                  <a:fillRect l="-784" t="-1370" b="-9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763" y="2425700"/>
            <a:ext cx="46990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4" y="3387488"/>
            <a:ext cx="5741988" cy="32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Rather than choosing a subset of significant predictors using stepwise selection with train/validation method, we can use K-fold cross validation: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create a collection of different subsets of the predictors for each subset of predictors, compute the cross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validation score for the model created using only that subset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select the subset (and the corresponding model) with 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evaluate the model one last time on the test set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What is the difference in multiple predictors and polynomial regression in model selection? </a:t>
            </a:r>
            <a:endParaRPr lang="en-US" sz="2400" b="1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93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We can frame the problem of degree selection for polynomial models as a predictor selection problem:  which of the predictors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should we select for modeling?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can apply stepwise selection to determine the optimal subset of predictors.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54" y="2468459"/>
            <a:ext cx="2394285" cy="4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47725" y="1906588"/>
            <a:ext cx="10748962" cy="2111375"/>
          </a:xfrm>
        </p:spPr>
        <p:txBody>
          <a:bodyPr/>
          <a:lstStyle/>
          <a:p>
            <a:r>
              <a:rPr lang="en-US" sz="2400" b="1" dirty="0"/>
              <a:t>Finding subsets </a:t>
            </a:r>
            <a:r>
              <a:rPr lang="en-US" sz="2400" dirty="0"/>
              <a:t>of significant predictors is </a:t>
            </a:r>
            <a:r>
              <a:rPr lang="en-US" sz="2400" dirty="0" smtClean="0"/>
              <a:t>an important </a:t>
            </a:r>
            <a:r>
              <a:rPr lang="en-US" sz="2400" dirty="0"/>
              <a:t>for </a:t>
            </a:r>
            <a:r>
              <a:rPr lang="en-US" sz="2400" dirty="0" smtClean="0"/>
              <a:t>model interpretation</a:t>
            </a:r>
            <a:r>
              <a:rPr lang="en-US" sz="2400" dirty="0"/>
              <a:t>. But there is </a:t>
            </a:r>
            <a:r>
              <a:rPr lang="en-US" sz="2400" dirty="0" smtClean="0"/>
              <a:t>another strong </a:t>
            </a:r>
            <a:r>
              <a:rPr lang="en-US" sz="2400" dirty="0"/>
              <a:t>reason to model using </a:t>
            </a:r>
            <a:r>
              <a:rPr lang="en-US" sz="2400" dirty="0" smtClean="0"/>
              <a:t>the smaller </a:t>
            </a:r>
            <a:r>
              <a:rPr lang="en-US" sz="2400" dirty="0"/>
              <a:t>set </a:t>
            </a:r>
            <a:r>
              <a:rPr lang="en-US" sz="2400" dirty="0" smtClean="0"/>
              <a:t>of significant </a:t>
            </a:r>
            <a:r>
              <a:rPr lang="en-US" sz="2400" dirty="0"/>
              <a:t>predictors: to avoid </a:t>
            </a:r>
            <a:r>
              <a:rPr lang="en-US" sz="2400" b="1" dirty="0" smtClean="0"/>
              <a:t>overfitting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Question: </a:t>
            </a:r>
            <a:r>
              <a:rPr lang="en-US" sz="2400" dirty="0" smtClean="0"/>
              <a:t>What is overfitting?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We can also select the degree of a polynomial model using K-fold cross validation sequentially.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consider a number of different degrees for each degree, compute the cross validation score for a polynomial model of that degree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select the degree, and the corresponding model with 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evaluate the model one last time on the test set.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>
            <a:noAutofit/>
          </a:bodyPr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k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through </a:t>
            </a:r>
            <a:r>
              <a:rPr lang="en-US" sz="2400" i="1" dirty="0"/>
              <a:t>K</a:t>
            </a:r>
            <a:r>
              <a:rPr lang="en-US" sz="2400" dirty="0"/>
              <a:t>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56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099" y="2585453"/>
            <a:ext cx="10327008" cy="2111143"/>
          </a:xfrm>
        </p:spPr>
        <p:txBody>
          <a:bodyPr/>
          <a:lstStyle/>
          <a:p>
            <a:r>
              <a:rPr lang="en-US" sz="2400" dirty="0"/>
              <a:t>In many scenarios, data are not abundant and therefor CV may not be feasible. </a:t>
            </a:r>
          </a:p>
          <a:p>
            <a:endParaRPr lang="en-US" sz="2400" dirty="0"/>
          </a:p>
          <a:p>
            <a:r>
              <a:rPr lang="en-US" sz="2400" dirty="0"/>
              <a:t>What if we do not have enough data to do CV?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6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Behind Ordinary Lease Squares, AIC, BIC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We’ve mentioned using AIC/BIC to evaluate the explanatory powers of models.  The following formulae can be used to calculate these criteria: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where J is the number of predictors in model.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Intuitively, AIC/BIC is a loss function that depends both on the predictive error, RSS, and the complexity of the model. We see that we prefer a model with few parameters and low RSS.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why do the formulae look this way - what is the justification?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63" y="2233329"/>
            <a:ext cx="4034674" cy="8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MSE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Criteria Revisited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Using the likelihood function, we can reformulate the information criteria metrics for model fitness in very intuitive terms.</a:t>
                </a:r>
              </a:p>
              <a:p>
                <a:r>
                  <a:rPr lang="en-US" sz="2400" dirty="0"/>
                  <a:t>For both AIC and BIC, we consider the likelihood of the data under the MLE model against the number of explanatory variables used in the model: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g is a function of the number of predictors </a:t>
                </a:r>
                <a:r>
                  <a:rPr lang="en-US" sz="2400" i="1" dirty="0"/>
                  <a:t>J</a:t>
                </a:r>
                <a:r>
                  <a:rPr lang="en-US" sz="2400" dirty="0"/>
                  <a:t>.  Individually, </a:t>
                </a:r>
              </a:p>
              <a:p>
                <a:r>
                  <a:rPr lang="en-US" sz="2400" dirty="0"/>
                  <a:t>In the formulae we’d been using for AIC/BIC, we 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using the MSE.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767" b="-10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3194050"/>
            <a:ext cx="328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</p:spTree>
    <p:extLst>
      <p:ext uri="{BB962C8B-B14F-4D97-AF65-F5344CB8AC3E}">
        <p14:creationId xmlns:p14="http://schemas.microsoft.com/office/powerpoint/2010/main" val="15402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4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dirty="0"/>
              <a:t>Left: 200 best fit straight lines, each a fit on a different 30 point training sets from a 200 point </a:t>
            </a:r>
            <a:r>
              <a:rPr lang="en-US" sz="2400"/>
              <a:t>population. </a:t>
            </a:r>
            <a:endParaRPr lang="en-US" sz="2400" dirty="0"/>
          </a:p>
          <a:p>
            <a:r>
              <a:rPr lang="en-US" sz="2400" dirty="0"/>
              <a:t>Right: Best-fit models using degree 20 polynomial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1" y="2328109"/>
            <a:ext cx="10457437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0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20 coefficients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5" y="2533527"/>
            <a:ext cx="10156122" cy="34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8" y="1408318"/>
            <a:ext cx="6798366" cy="4532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80" y="1368562"/>
            <a:ext cx="6857999" cy="4572000"/>
          </a:xfrm>
        </p:spPr>
      </p:pic>
    </p:spTree>
    <p:extLst>
      <p:ext uri="{BB962C8B-B14F-4D97-AF65-F5344CB8AC3E}">
        <p14:creationId xmlns:p14="http://schemas.microsoft.com/office/powerpoint/2010/main" val="2836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8370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12268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>
            <a:noAutofit/>
          </a:bodyPr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20279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3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4" y="1104122"/>
            <a:ext cx="9499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>
            <a:noAutofit/>
          </a:bodyPr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</p:spTree>
    <p:extLst>
      <p:ext uri="{BB962C8B-B14F-4D97-AF65-F5344CB8AC3E}">
        <p14:creationId xmlns:p14="http://schemas.microsoft.com/office/powerpoint/2010/main" val="19342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3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Lecture3_LinearRegression</Template>
  <TotalTime>155</TotalTime>
  <Words>2269</Words>
  <Application>Microsoft Macintosh PowerPoint</Application>
  <PresentationFormat>Widescreen</PresentationFormat>
  <Paragraphs>245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Calibri</vt:lpstr>
      <vt:lpstr>Cambria Math</vt:lpstr>
      <vt:lpstr>Karla</vt:lpstr>
      <vt:lpstr>STIXGeneral</vt:lpstr>
      <vt:lpstr>Symbol</vt:lpstr>
      <vt:lpstr>Arial</vt:lpstr>
      <vt:lpstr>GEC_template</vt:lpstr>
      <vt:lpstr>Lecture 6: Overfitting, model selection and regularization </vt:lpstr>
      <vt:lpstr>What’s  Next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Causes of Overfitting</vt:lpstr>
      <vt:lpstr>Model Selection</vt:lpstr>
      <vt:lpstr>Model Comparison</vt:lpstr>
      <vt:lpstr>Cross Validation</vt:lpstr>
      <vt:lpstr>Variable Selection Computational Complexity </vt:lpstr>
      <vt:lpstr>Stepwise Variable Selection and Cross Validation </vt:lpstr>
      <vt:lpstr>Stepwise Variable Selection: Forward method </vt:lpstr>
      <vt:lpstr>Stepwise Variable Selection Computational Complexity </vt:lpstr>
      <vt:lpstr>Cross Validation</vt:lpstr>
      <vt:lpstr>Cross Validation Motivation</vt:lpstr>
      <vt:lpstr>Cross Validation</vt:lpstr>
      <vt:lpstr>Cross Validation</vt:lpstr>
      <vt:lpstr>Cross Validation</vt:lpstr>
      <vt:lpstr>Cross Validation</vt:lpstr>
      <vt:lpstr>Leave-One-Out</vt:lpstr>
      <vt:lpstr>K-Fold Cross Validation</vt:lpstr>
      <vt:lpstr>K-Fold Cross Validation</vt:lpstr>
      <vt:lpstr>Predictor Selection: Cross Validation</vt:lpstr>
      <vt:lpstr>Predictor Selection: Cross Validation</vt:lpstr>
      <vt:lpstr>Degree Selection: Cross Validation</vt:lpstr>
      <vt:lpstr>kNN Revisited</vt:lpstr>
      <vt:lpstr>kNN Revisited</vt:lpstr>
      <vt:lpstr>Without CV</vt:lpstr>
      <vt:lpstr>Behind Ordinary Lease Squares, AIC, BIC </vt:lpstr>
      <vt:lpstr>AIC and BIC</vt:lpstr>
      <vt:lpstr>Back to MSE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  <vt:lpstr>Information Criteria Revisited </vt:lpstr>
      <vt:lpstr>Bias vs Variance</vt:lpstr>
      <vt:lpstr>PowerPoint Presentation</vt:lpstr>
      <vt:lpstr>PowerPoint Presentation</vt:lpstr>
      <vt:lpstr>Bias vs Variance</vt:lpstr>
      <vt:lpstr>Bias vs Variance</vt:lpstr>
      <vt:lpstr>Variance</vt:lpstr>
      <vt:lpstr>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</vt:lpstr>
      <vt:lpstr>Variable Selection as Regularization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Overfitting, model selection and regularization </dc:title>
  <dc:creator>Microsoft Office User</dc:creator>
  <cp:lastModifiedBy>Microsoft Office User</cp:lastModifiedBy>
  <cp:revision>3</cp:revision>
  <dcterms:created xsi:type="dcterms:W3CDTF">2019-06-08T09:57:58Z</dcterms:created>
  <dcterms:modified xsi:type="dcterms:W3CDTF">2019-06-08T12:33:09Z</dcterms:modified>
</cp:coreProperties>
</file>